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706" r:id="rId3"/>
  </p:sldMasterIdLst>
  <p:notesMasterIdLst>
    <p:notesMasterId r:id="rId5"/>
  </p:notesMasterIdLst>
  <p:sldIdLst>
    <p:sldId id="256" r:id="rId4"/>
    <p:sldId id="260" r:id="rId6"/>
    <p:sldId id="261" r:id="rId7"/>
    <p:sldId id="267" r:id="rId8"/>
    <p:sldId id="264" r:id="rId9"/>
    <p:sldId id="275" r:id="rId10"/>
    <p:sldId id="274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7481"/>
    <a:srgbClr val="CBBFD3"/>
    <a:srgbClr val="EDE5FA"/>
    <a:srgbClr val="A9A6AA"/>
    <a:srgbClr val="DACAB0"/>
    <a:srgbClr val="C7B8A6"/>
    <a:srgbClr val="B6B1A5"/>
    <a:srgbClr val="A2998A"/>
    <a:srgbClr val="9EA9BA"/>
    <a:srgbClr val="C3C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12" autoAdjust="0"/>
    <p:restoredTop sz="96233" autoAdjust="0"/>
  </p:normalViewPr>
  <p:slideViewPr>
    <p:cSldViewPr snapToGrid="0" showGuides="1">
      <p:cViewPr>
        <p:scale>
          <a:sx n="66" d="100"/>
          <a:sy n="66" d="100"/>
        </p:scale>
        <p:origin x="1314" y="924"/>
      </p:cViewPr>
      <p:guideLst>
        <p:guide orient="horz" pos="216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3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EDD5E-6509-4D09-AC96-7FDE125DB65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C727A-B2B2-4D08-AD9A-FA974B92E35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7C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1E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7C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1E4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0B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C3C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B0B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C3C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B6B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7B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DAC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B6B1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7B8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DACA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A9A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BB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D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A9A6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CBB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EDE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14526" y="312036"/>
            <a:ext cx="11562948" cy="62339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-1" y="0"/>
            <a:ext cx="2989944" cy="6858000"/>
          </a:xfrm>
          <a:prstGeom prst="rect">
            <a:avLst/>
          </a:prstGeom>
          <a:solidFill>
            <a:srgbClr val="7C8B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067351" y="0"/>
            <a:ext cx="2989944" cy="6858000"/>
          </a:xfrm>
          <a:prstGeom prst="rect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6134703" y="0"/>
            <a:ext cx="2989944" cy="6858000"/>
          </a:xfrm>
          <a:prstGeom prst="rect">
            <a:avLst/>
          </a:prstGeom>
          <a:solidFill>
            <a:srgbClr val="A299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9202056" y="0"/>
            <a:ext cx="2989944" cy="6858000"/>
          </a:xfrm>
          <a:prstGeom prst="rect">
            <a:avLst/>
          </a:prstGeom>
          <a:solidFill>
            <a:srgbClr val="787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8" Type="http://schemas.openxmlformats.org/officeDocument/2006/relationships/theme" Target="../theme/theme1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.xml"/><Relationship Id="rId49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4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</p:sldLayoutIdLst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4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892627" y="743878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628775" y="2309495"/>
            <a:ext cx="9283700" cy="3005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4400" dirty="0">
                <a:solidFill>
                  <a:srgbClr val="66626D"/>
                </a:solidFill>
                <a:cs typeface="+mn-ea"/>
                <a:sym typeface="+mn-lt"/>
              </a:rPr>
              <a:t>《泉州台商投资区管理委员会教育文体旅游局关于2022年秋季疫情期间学校收费管理工作的通知》政策解读</a:t>
            </a:r>
            <a:endParaRPr lang="zh-CN" altLang="en-US" sz="4400" dirty="0">
              <a:solidFill>
                <a:srgbClr val="66626D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14525" y="444749"/>
            <a:ext cx="11562948" cy="59830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662789" y="444747"/>
            <a:ext cx="2866420" cy="1996896"/>
            <a:chOff x="4662789" y="444747"/>
            <a:chExt cx="2866420" cy="1996896"/>
          </a:xfrm>
        </p:grpSpPr>
        <p:sp>
          <p:nvSpPr>
            <p:cNvPr id="4" name="五边形 3"/>
            <p:cNvSpPr/>
            <p:nvPr/>
          </p:nvSpPr>
          <p:spPr>
            <a:xfrm rot="5400000">
              <a:off x="5097551" y="9985"/>
              <a:ext cx="1996896" cy="2866420"/>
            </a:xfrm>
            <a:prstGeom prst="homePlate">
              <a:avLst>
                <a:gd name="adj" fmla="val 26130"/>
              </a:avLst>
            </a:prstGeom>
            <a:solidFill>
              <a:srgbClr val="7C8B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4918952" y="444748"/>
              <a:ext cx="2354094" cy="1585050"/>
              <a:chOff x="4918952" y="620571"/>
              <a:chExt cx="2354094" cy="1585050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4918953" y="620571"/>
                <a:ext cx="235409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8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目录</a:t>
                </a:r>
                <a:endParaRPr lang="zh-CN" altLang="en-US" sz="8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4918952" y="1682401"/>
                <a:ext cx="235409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800" b="1" i="1" u="sng" dirty="0">
                    <a:solidFill>
                      <a:schemeClr val="bg1"/>
                    </a:solidFill>
                    <a:cs typeface="+mn-ea"/>
                    <a:sym typeface="+mn-lt"/>
                  </a:rPr>
                  <a:t>CONTENTS</a:t>
                </a:r>
                <a:endParaRPr lang="zh-CN" altLang="en-US" sz="2800" b="1" i="1" u="sng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5" name="组合 14"/>
          <p:cNvGrpSpPr/>
          <p:nvPr/>
        </p:nvGrpSpPr>
        <p:grpSpPr>
          <a:xfrm>
            <a:off x="931068" y="3128759"/>
            <a:ext cx="4484655" cy="699314"/>
            <a:chOff x="1000124" y="2736964"/>
            <a:chExt cx="4484655" cy="699314"/>
          </a:xfrm>
        </p:grpSpPr>
        <p:grpSp>
          <p:nvGrpSpPr>
            <p:cNvPr id="11" name="组合 10"/>
            <p:cNvGrpSpPr/>
            <p:nvPr/>
          </p:nvGrpSpPr>
          <p:grpSpPr>
            <a:xfrm>
              <a:off x="1000124" y="2736964"/>
              <a:ext cx="988980" cy="699314"/>
              <a:chOff x="1752599" y="2928565"/>
              <a:chExt cx="988980" cy="699314"/>
            </a:xfrm>
          </p:grpSpPr>
          <p:sp>
            <p:nvSpPr>
              <p:cNvPr id="8" name="圆角矩形 7"/>
              <p:cNvSpPr/>
              <p:nvPr/>
            </p:nvSpPr>
            <p:spPr>
              <a:xfrm rot="2700000">
                <a:off x="1897432" y="2928565"/>
                <a:ext cx="699314" cy="699314"/>
              </a:xfrm>
              <a:prstGeom prst="roundRect">
                <a:avLst/>
              </a:prstGeom>
              <a:solidFill>
                <a:srgbClr val="7C8B7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752599" y="2985834"/>
                <a:ext cx="988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/>
            <p:cNvSpPr txBox="1"/>
            <p:nvPr/>
          </p:nvSpPr>
          <p:spPr>
            <a:xfrm>
              <a:off x="1989104" y="2794061"/>
              <a:ext cx="3495675" cy="506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>
                  <a:solidFill>
                    <a:srgbClr val="7C8B71"/>
                  </a:solidFill>
                  <a:cs typeface="+mn-ea"/>
                  <a:sym typeface="+mn-lt"/>
                </a:rPr>
                <a:t>《通知》出台背景</a:t>
              </a:r>
              <a:endParaRPr lang="zh-CN" altLang="en-US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69882" y="3185909"/>
            <a:ext cx="4484655" cy="699314"/>
            <a:chOff x="1000124" y="2736964"/>
            <a:chExt cx="4484655" cy="699314"/>
          </a:xfrm>
        </p:grpSpPr>
        <p:grpSp>
          <p:nvGrpSpPr>
            <p:cNvPr id="17" name="组合 16"/>
            <p:cNvGrpSpPr/>
            <p:nvPr/>
          </p:nvGrpSpPr>
          <p:grpSpPr>
            <a:xfrm>
              <a:off x="1000124" y="2736964"/>
              <a:ext cx="988980" cy="699314"/>
              <a:chOff x="1752599" y="2928565"/>
              <a:chExt cx="988980" cy="699314"/>
            </a:xfrm>
          </p:grpSpPr>
          <p:sp>
            <p:nvSpPr>
              <p:cNvPr id="20" name="圆角矩形 19"/>
              <p:cNvSpPr/>
              <p:nvPr/>
            </p:nvSpPr>
            <p:spPr>
              <a:xfrm rot="2700000">
                <a:off x="1897432" y="2928565"/>
                <a:ext cx="699314" cy="699314"/>
              </a:xfrm>
              <a:prstGeom prst="roundRect">
                <a:avLst/>
              </a:prstGeom>
              <a:solidFill>
                <a:srgbClr val="9EA9B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1752599" y="2985834"/>
                <a:ext cx="98898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1989104" y="2931221"/>
              <a:ext cx="349567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rgbClr val="9EA9BA"/>
                  </a:solidFill>
                  <a:cs typeface="+mn-ea"/>
                  <a:sym typeface="+mn-lt"/>
                </a:rPr>
                <a:t>《通知》主要内容</a:t>
              </a:r>
              <a:endParaRPr lang="zh-CN" altLang="en-US" dirty="0">
                <a:solidFill>
                  <a:srgbClr val="9EA9BA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TextBox 4"/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  <a:endParaRPr lang="en-US" altLang="zh-CN" sz="100" dirty="0">
              <a:solidFill>
                <a:schemeClr val="tx1">
                  <a:alpha val="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892627" y="743878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12" name="等腰三角形 11"/>
          <p:cNvSpPr/>
          <p:nvPr/>
        </p:nvSpPr>
        <p:spPr>
          <a:xfrm rot="10800000">
            <a:off x="892627" y="743878"/>
            <a:ext cx="10406743" cy="5384800"/>
          </a:xfrm>
          <a:prstGeom prst="triangle">
            <a:avLst>
              <a:gd name="adj" fmla="val 100000"/>
            </a:avLst>
          </a:prstGeom>
          <a:solidFill>
            <a:srgbClr val="E1E4E1"/>
          </a:solidFill>
          <a:ln>
            <a:noFill/>
          </a:ln>
          <a:effectLst>
            <a:outerShdw blurRad="190500" dist="38100" dir="13500000" sx="101000" sy="101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737600" y="2021134"/>
            <a:ext cx="193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500" dirty="0">
                <a:solidFill>
                  <a:srgbClr val="7C8B71"/>
                </a:solidFill>
                <a:cs typeface="+mn-ea"/>
                <a:sym typeface="+mn-lt"/>
              </a:rPr>
              <a:t>01</a:t>
            </a:r>
            <a:endParaRPr lang="zh-CN" altLang="en-US" sz="115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08671" y="3640846"/>
            <a:ext cx="24593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400" dirty="0">
                <a:solidFill>
                  <a:srgbClr val="7C8B71"/>
                </a:solidFill>
                <a:cs typeface="+mn-ea"/>
                <a:sym typeface="+mn-lt"/>
              </a:rPr>
              <a:t>PART ONE</a:t>
            </a:r>
            <a:endParaRPr lang="zh-CN" altLang="en-US" sz="44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313715" y="4287551"/>
            <a:ext cx="43542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4000" dirty="0">
                <a:solidFill>
                  <a:srgbClr val="7C8B71"/>
                </a:solidFill>
                <a:cs typeface="+mn-ea"/>
                <a:sym typeface="+mn-lt"/>
              </a:rPr>
              <a:t>《通知》出台背景</a:t>
            </a:r>
            <a:endParaRPr lang="zh-CN" altLang="en-US" sz="4000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cxnSp>
        <p:nvCxnSpPr>
          <p:cNvPr id="15" name="肘形连接符 14"/>
          <p:cNvCxnSpPr>
            <a:stCxn id="6" idx="0"/>
            <a:endCxn id="7" idx="1"/>
          </p:cNvCxnSpPr>
          <p:nvPr/>
        </p:nvCxnSpPr>
        <p:spPr>
          <a:xfrm rot="16200000" flipH="1" flipV="1">
            <a:off x="7953519" y="2276285"/>
            <a:ext cx="2004433" cy="1494129"/>
          </a:xfrm>
          <a:prstGeom prst="bentConnector4">
            <a:avLst>
              <a:gd name="adj1" fmla="val -11405"/>
              <a:gd name="adj2" fmla="val 115300"/>
            </a:avLst>
          </a:prstGeom>
          <a:ln w="38100">
            <a:solidFill>
              <a:srgbClr val="7C8B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907671"/>
            <a:chOff x="314525" y="638630"/>
            <a:chExt cx="4562275" cy="907671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E1E4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829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200" dirty="0">
                  <a:solidFill>
                    <a:srgbClr val="7C8B71"/>
                  </a:solidFill>
                  <a:cs typeface="+mn-ea"/>
                  <a:sym typeface="+mn-lt"/>
                </a:rPr>
                <a:t>《通知》出台背景</a:t>
              </a:r>
              <a:endParaRPr lang="zh-CN" altLang="en-US" sz="3200" dirty="0">
                <a:solidFill>
                  <a:srgbClr val="7C8B7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320502" y="1865013"/>
            <a:ext cx="11548591" cy="2851842"/>
          </a:xfrm>
          <a:prstGeom prst="rect">
            <a:avLst/>
          </a:prstGeom>
          <a:solidFill>
            <a:srgbClr val="98A3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r>
              <a:rPr lang="zh-CN" altLang="en-US" sz="2800">
                <a:cs typeface="+mn-ea"/>
                <a:sym typeface="+mn-lt"/>
              </a:rPr>
              <a:t>根据《福建省教育厅关于2022年加强教育乱收费治理工作的通知》（闽教财[2022]25号）以及《福建省教育厅 福建省发展和改革委员会 福建省财政厅关于做好疫情防控期间学校收费管理工作的通知》（闽教财[2020]9号）文件精神，结合本区实际，组织制定了《通知》。制定《通知》，有利于统一各学校疫情期间退费标准，规范疫情期间收费管理工作。</a:t>
            </a:r>
            <a:endParaRPr lang="zh-CN" altLang="en-US" sz="280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2627" y="743878"/>
            <a:ext cx="10406743" cy="538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7C8B71"/>
              </a:solidFill>
              <a:cs typeface="+mn-ea"/>
              <a:sym typeface="+mn-lt"/>
            </a:endParaRPr>
          </a:p>
        </p:txBody>
      </p:sp>
      <p:sp>
        <p:nvSpPr>
          <p:cNvPr id="3" name="等腰三角形 2"/>
          <p:cNvSpPr/>
          <p:nvPr/>
        </p:nvSpPr>
        <p:spPr>
          <a:xfrm rot="10800000">
            <a:off x="892627" y="743878"/>
            <a:ext cx="10406743" cy="5384800"/>
          </a:xfrm>
          <a:prstGeom prst="triangle">
            <a:avLst>
              <a:gd name="adj" fmla="val 100000"/>
            </a:avLst>
          </a:prstGeom>
          <a:solidFill>
            <a:srgbClr val="C3CAD8"/>
          </a:solidFill>
          <a:ln>
            <a:noFill/>
          </a:ln>
          <a:effectLst>
            <a:outerShdw blurRad="190500" dist="38100" dir="13500000" sx="101000" sy="101000" algn="b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737600" y="2021134"/>
            <a:ext cx="1930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1500" dirty="0">
                <a:solidFill>
                  <a:srgbClr val="9EA9BA"/>
                </a:solidFill>
                <a:cs typeface="+mn-ea"/>
                <a:sym typeface="+mn-lt"/>
              </a:rPr>
              <a:t>02</a:t>
            </a:r>
            <a:endParaRPr lang="zh-CN" altLang="en-US" sz="115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086843" y="3640846"/>
            <a:ext cx="25811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CN" sz="4400" dirty="0">
                <a:solidFill>
                  <a:srgbClr val="9EA9BA"/>
                </a:solidFill>
                <a:cs typeface="+mn-ea"/>
                <a:sym typeface="+mn-lt"/>
              </a:rPr>
              <a:t>PART TWO</a:t>
            </a:r>
            <a:endParaRPr lang="zh-CN" altLang="en-US" sz="44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13715" y="4287551"/>
            <a:ext cx="435428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4000" dirty="0">
                <a:solidFill>
                  <a:srgbClr val="9EA9BA"/>
                </a:solidFill>
                <a:cs typeface="+mn-ea"/>
                <a:sym typeface="+mn-lt"/>
              </a:rPr>
              <a:t>《通知》主要内容</a:t>
            </a:r>
            <a:endParaRPr lang="zh-CN" altLang="en-US" sz="4000" dirty="0">
              <a:solidFill>
                <a:srgbClr val="9EA9BA"/>
              </a:solidFill>
              <a:cs typeface="+mn-ea"/>
              <a:sym typeface="+mn-lt"/>
            </a:endParaRPr>
          </a:p>
        </p:txBody>
      </p:sp>
      <p:cxnSp>
        <p:nvCxnSpPr>
          <p:cNvPr id="8" name="肘形连接符 7"/>
          <p:cNvCxnSpPr>
            <a:stCxn id="4" idx="0"/>
            <a:endCxn id="5" idx="1"/>
          </p:cNvCxnSpPr>
          <p:nvPr/>
        </p:nvCxnSpPr>
        <p:spPr>
          <a:xfrm rot="16200000" flipH="1" flipV="1">
            <a:off x="7892605" y="2215371"/>
            <a:ext cx="2004433" cy="1615957"/>
          </a:xfrm>
          <a:prstGeom prst="bentConnector4">
            <a:avLst>
              <a:gd name="adj1" fmla="val -11405"/>
              <a:gd name="adj2" fmla="val 114146"/>
            </a:avLst>
          </a:prstGeom>
          <a:ln w="38100">
            <a:solidFill>
              <a:srgbClr val="9EA9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C3C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rgbClr val="9EA9BA"/>
                  </a:solidFill>
                  <a:cs typeface="+mn-ea"/>
                  <a:sym typeface="+mn-lt"/>
                </a:rPr>
                <a:t>《通知》主要内容</a:t>
              </a:r>
              <a:endParaRPr lang="zh-CN" altLang="en-US" sz="3200" dirty="0">
                <a:solidFill>
                  <a:srgbClr val="9EA9BA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431290" y="2442210"/>
            <a:ext cx="879983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sz="2800"/>
              <a:t>《通知》共三部分，根据《福建省教育厅关于2022年加强教育乱收费治理工作的通知（闽教财[2022]25号）以及《福建省教育厅 福建省发展和改革委员会 福建省财政厅关于做好疫情防控期间学校收费管理工作的通知》（闽教财[2020]9号）结合本区实际，明确我区疫情期间退费标准。</a:t>
            </a:r>
            <a:endParaRPr lang="zh-CN" altLang="en-US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0977" y="638630"/>
            <a:ext cx="4562275" cy="740229"/>
            <a:chOff x="314525" y="638630"/>
            <a:chExt cx="4562275" cy="740229"/>
          </a:xfrm>
        </p:grpSpPr>
        <p:sp>
          <p:nvSpPr>
            <p:cNvPr id="3" name="矩形 2"/>
            <p:cNvSpPr/>
            <p:nvPr/>
          </p:nvSpPr>
          <p:spPr>
            <a:xfrm>
              <a:off x="314525" y="638630"/>
              <a:ext cx="367646" cy="740229"/>
            </a:xfrm>
            <a:prstGeom prst="rect">
              <a:avLst/>
            </a:prstGeom>
            <a:solidFill>
              <a:srgbClr val="C3CA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82171" y="716356"/>
              <a:ext cx="4194629" cy="583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3200" dirty="0">
                  <a:solidFill>
                    <a:srgbClr val="9EA9BA"/>
                  </a:solidFill>
                  <a:cs typeface="+mn-ea"/>
                  <a:sym typeface="+mn-lt"/>
                </a:rPr>
                <a:t>《通知》主要内容</a:t>
              </a:r>
              <a:endParaRPr lang="zh-CN" altLang="en-US" sz="3200" dirty="0">
                <a:solidFill>
                  <a:srgbClr val="9EA9BA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" name="直角三角形 4"/>
          <p:cNvSpPr/>
          <p:nvPr/>
        </p:nvSpPr>
        <p:spPr>
          <a:xfrm>
            <a:off x="6167790" y="2423836"/>
            <a:ext cx="1292191" cy="1292190"/>
          </a:xfrm>
          <a:prstGeom prst="rtTriangle">
            <a:avLst/>
          </a:prstGeom>
          <a:solidFill>
            <a:srgbClr val="9EA4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直角三角形 5"/>
          <p:cNvSpPr/>
          <p:nvPr/>
        </p:nvSpPr>
        <p:spPr>
          <a:xfrm rot="5400000">
            <a:off x="6167790" y="3831401"/>
            <a:ext cx="1292190" cy="1292191"/>
          </a:xfrm>
          <a:prstGeom prst="rtTriangle">
            <a:avLst/>
          </a:prstGeom>
          <a:solidFill>
            <a:srgbClr val="C3C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直角三角形 6"/>
          <p:cNvSpPr/>
          <p:nvPr/>
        </p:nvSpPr>
        <p:spPr>
          <a:xfrm rot="16200000">
            <a:off x="4732021" y="2423837"/>
            <a:ext cx="1292190" cy="1292191"/>
          </a:xfrm>
          <a:prstGeom prst="rtTriangle">
            <a:avLst/>
          </a:prstGeom>
          <a:solidFill>
            <a:srgbClr val="9EA9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直角三角形 7"/>
          <p:cNvSpPr/>
          <p:nvPr/>
        </p:nvSpPr>
        <p:spPr>
          <a:xfrm rot="10800000">
            <a:off x="4732022" y="3831402"/>
            <a:ext cx="1292191" cy="1292190"/>
          </a:xfrm>
          <a:prstGeom prst="rtTriangle">
            <a:avLst/>
          </a:prstGeom>
          <a:solidFill>
            <a:srgbClr val="B0B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7459981" y="2423836"/>
            <a:ext cx="4194630" cy="814130"/>
            <a:chOff x="6110514" y="2293256"/>
            <a:chExt cx="2017336" cy="814130"/>
          </a:xfrm>
        </p:grpSpPr>
        <p:sp>
          <p:nvSpPr>
            <p:cNvPr id="11" name="文本框 10"/>
            <p:cNvSpPr txBox="1"/>
            <p:nvPr/>
          </p:nvSpPr>
          <p:spPr>
            <a:xfrm>
              <a:off x="6110514" y="2293256"/>
              <a:ext cx="201733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787481"/>
                  </a:solidFill>
                  <a:cs typeface="+mn-ea"/>
                  <a:sym typeface="+mn-lt"/>
                </a:rPr>
                <a:t>幼儿园保教费标准</a:t>
              </a:r>
              <a:endParaRPr lang="zh-CN" altLang="en-US" sz="20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110514" y="2693366"/>
              <a:ext cx="2017336" cy="41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87481"/>
                  </a:solidFill>
                  <a:cs typeface="+mn-ea"/>
                  <a:sym typeface="+mn-lt"/>
                </a:rPr>
                <a:t>内容包括疫情停课时间、保教费退费标准。 </a:t>
              </a:r>
              <a:endParaRPr lang="en-US" altLang="zh-CN" sz="14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459981" y="4018289"/>
            <a:ext cx="4194630" cy="1137345"/>
            <a:chOff x="6110514" y="2293256"/>
            <a:chExt cx="2017336" cy="1137345"/>
          </a:xfrm>
        </p:grpSpPr>
        <p:sp>
          <p:nvSpPr>
            <p:cNvPr id="14" name="文本框 13"/>
            <p:cNvSpPr txBox="1"/>
            <p:nvPr/>
          </p:nvSpPr>
          <p:spPr>
            <a:xfrm>
              <a:off x="6110514" y="2293256"/>
              <a:ext cx="201733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>
                  <a:solidFill>
                    <a:srgbClr val="787481"/>
                  </a:solidFill>
                  <a:cs typeface="+mn-ea"/>
                  <a:sym typeface="+mn-lt"/>
                </a:rPr>
                <a:t>退费方式</a:t>
              </a:r>
              <a:endParaRPr lang="zh-CN" altLang="en-US" sz="20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110514" y="2693366"/>
              <a:ext cx="2017336" cy="7372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87481"/>
                  </a:solidFill>
                  <a:cs typeface="+mn-ea"/>
                  <a:sym typeface="+mn-lt"/>
                </a:rPr>
                <a:t>各类学校可根据本校实际情况，确定退费方式并及时向社会公布。</a:t>
              </a:r>
              <a:endParaRPr lang="en-US" altLang="zh-CN" sz="14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37390" y="2423836"/>
            <a:ext cx="4194630" cy="814130"/>
            <a:chOff x="6110514" y="2293256"/>
            <a:chExt cx="2017336" cy="814130"/>
          </a:xfrm>
        </p:grpSpPr>
        <p:sp>
          <p:nvSpPr>
            <p:cNvPr id="17" name="文本框 16"/>
            <p:cNvSpPr txBox="1"/>
            <p:nvPr/>
          </p:nvSpPr>
          <p:spPr>
            <a:xfrm>
              <a:off x="6110514" y="2293256"/>
              <a:ext cx="201733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rgbClr val="787481"/>
                  </a:solidFill>
                  <a:cs typeface="+mn-ea"/>
                  <a:sym typeface="+mn-lt"/>
                </a:rPr>
                <a:t>住宿费退费标准</a:t>
              </a:r>
              <a:endParaRPr lang="zh-CN" altLang="en-US" sz="20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110514" y="2693366"/>
              <a:ext cx="2017336" cy="41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87481"/>
                  </a:solidFill>
                  <a:cs typeface="+mn-ea"/>
                  <a:sym typeface="+mn-lt"/>
                </a:rPr>
                <a:t>内容包括住宿费退费标准。</a:t>
              </a:r>
              <a:endParaRPr lang="en-US" altLang="zh-CN" sz="14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537390" y="4018289"/>
            <a:ext cx="4194630" cy="814130"/>
            <a:chOff x="6110514" y="2293256"/>
            <a:chExt cx="2017336" cy="814130"/>
          </a:xfrm>
        </p:grpSpPr>
        <p:sp>
          <p:nvSpPr>
            <p:cNvPr id="20" name="文本框 19"/>
            <p:cNvSpPr txBox="1"/>
            <p:nvPr/>
          </p:nvSpPr>
          <p:spPr>
            <a:xfrm>
              <a:off x="6110514" y="2293256"/>
              <a:ext cx="2017336" cy="398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2000" dirty="0">
                  <a:solidFill>
                    <a:srgbClr val="787481"/>
                  </a:solidFill>
                  <a:cs typeface="+mn-ea"/>
                  <a:sym typeface="+mn-lt"/>
                </a:rPr>
                <a:t>代办费退费标准</a:t>
              </a:r>
              <a:endParaRPr lang="zh-CN" altLang="en-US" sz="20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6110514" y="2693366"/>
              <a:ext cx="2017336" cy="414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US" altLang="zh-CN" sz="1400" dirty="0">
                  <a:solidFill>
                    <a:srgbClr val="787481"/>
                  </a:solidFill>
                  <a:cs typeface="+mn-ea"/>
                  <a:sym typeface="+mn-lt"/>
                </a:rPr>
                <a:t>伙食费等代办费用退费标准。 </a:t>
              </a:r>
              <a:endParaRPr lang="en-US" altLang="zh-CN" sz="1400" dirty="0">
                <a:solidFill>
                  <a:srgbClr val="78748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4431031" y="5311784"/>
            <a:ext cx="4194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dirty="0">
                <a:solidFill>
                  <a:srgbClr val="787481"/>
                </a:solidFill>
                <a:cs typeface="+mn-ea"/>
                <a:sym typeface="+mn-lt"/>
              </a:rPr>
              <a:t>其他收费事项</a:t>
            </a:r>
            <a:endParaRPr lang="zh-CN" altLang="en-US" sz="2000" dirty="0">
              <a:solidFill>
                <a:srgbClr val="787481"/>
              </a:solidFill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>
            <p:custDataLst>
              <p:tags r:id="rId2"/>
            </p:custDataLst>
          </p:nvPr>
        </p:nvSpPr>
        <p:spPr>
          <a:xfrm>
            <a:off x="4431031" y="5711894"/>
            <a:ext cx="4194630" cy="414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en-US" altLang="zh-CN" sz="1400" dirty="0">
                <a:solidFill>
                  <a:srgbClr val="787481"/>
                </a:solidFill>
                <a:cs typeface="+mn-ea"/>
                <a:sym typeface="+mn-lt"/>
              </a:rPr>
              <a:t>严格执行规定，不得违规乱收费。</a:t>
            </a:r>
            <a:endParaRPr lang="en-US" altLang="zh-CN" sz="1400" dirty="0">
              <a:solidFill>
                <a:srgbClr val="78748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ISPRING_PRESENTATION_TITLE" val="PowerPoint 演示文稿"/>
  <p:tag name="KSO_WPP_MARK_KEY" val="b93e9ff4-13b1-42f8-ae09-79b714397374"/>
  <p:tag name="COMMONDATA" val="eyJoZGlkIjoiNjkzMWZlMDM4NWRjYTgwMzczNThmZjg1ODAyOWNhY2UifQ==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k4sioyo">
      <a:majorFont>
        <a:latin typeface="字魂58号-创中黑"/>
        <a:ea typeface="字魂58号-创中黑"/>
        <a:cs typeface=""/>
      </a:majorFont>
      <a:minorFont>
        <a:latin typeface="字魂58号-创中黑"/>
        <a:ea typeface="字魂58号-创中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k4sioyo">
      <a:majorFont>
        <a:latin typeface="字魂58号-创中黑"/>
        <a:ea typeface="字魂58号-创中黑"/>
        <a:cs typeface=""/>
      </a:majorFont>
      <a:minorFont>
        <a:latin typeface="字魂58号-创中黑"/>
        <a:ea typeface="字魂58号-创中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WPS 演示</Application>
  <PresentationFormat>宽屏</PresentationFormat>
  <Paragraphs>58</Paragraphs>
  <Slides>7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字魂58号-创中黑</vt:lpstr>
      <vt:lpstr>黑体</vt:lpstr>
      <vt:lpstr>Arial Unicode MS</vt:lpstr>
      <vt:lpstr>等线</vt:lpstr>
      <vt:lpstr>Calibri</vt:lpstr>
      <vt:lpstr>仿宋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～</cp:lastModifiedBy>
  <cp:revision>31</cp:revision>
  <dcterms:created xsi:type="dcterms:W3CDTF">2020-05-04T07:16:00Z</dcterms:created>
  <dcterms:modified xsi:type="dcterms:W3CDTF">2024-02-05T09:34:49Z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7F375613CE8348B985E94A8A34877835_13</vt:lpwstr>
  </property>
  <property fmtid="{D5CDD505-2E9C-101B-9397-08002B2CF9AE}" pid="3" name="KSOProductBuildVer">
    <vt:lpwstr>2052-11.1.0.14309</vt:lpwstr>
  </property>
</Properties>
</file>